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8" r:id="rId2"/>
    <p:sldId id="257" r:id="rId3"/>
    <p:sldId id="262" r:id="rId4"/>
    <p:sldId id="264" r:id="rId5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4660"/>
  </p:normalViewPr>
  <p:slideViewPr>
    <p:cSldViewPr snapToGrid="0">
      <p:cViewPr varScale="1">
        <p:scale>
          <a:sx n="50" d="100"/>
          <a:sy n="50" d="100"/>
        </p:scale>
        <p:origin x="24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43EB5-4465-4E72-85E8-3B1CF3B433F7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2A95-2321-4DB5-9932-9D354D241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602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14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79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93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2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15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55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58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58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23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46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BD70D-10F2-47AD-98BB-AD9D5274BEE8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9E702-9F18-428C-85F3-364161D09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98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桜の枝　イラスト に対する画像結果">
            <a:extLst>
              <a:ext uri="{FF2B5EF4-FFF2-40B4-BE49-F238E27FC236}">
                <a16:creationId xmlns:a16="http://schemas.microsoft.com/office/drawing/2014/main" id="{92A12689-F70C-4F5C-8AE2-8EB2E95BE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944" y="6794017"/>
            <a:ext cx="3672900" cy="349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039E1F8-CA9D-46A8-81FE-65E498F42EF7}"/>
              </a:ext>
            </a:extLst>
          </p:cNvPr>
          <p:cNvSpPr/>
          <p:nvPr/>
        </p:nvSpPr>
        <p:spPr>
          <a:xfrm>
            <a:off x="122396" y="2250810"/>
            <a:ext cx="6621304" cy="26488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F7036FC-BB05-437F-9896-1656A45D90DE}"/>
              </a:ext>
            </a:extLst>
          </p:cNvPr>
          <p:cNvSpPr txBox="1"/>
          <p:nvPr/>
        </p:nvSpPr>
        <p:spPr>
          <a:xfrm>
            <a:off x="0" y="385977"/>
            <a:ext cx="6874867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2022</a:t>
            </a:r>
            <a:r>
              <a:rPr kumimoji="1" lang="ja-JP" altLang="en-US" sz="48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</a:t>
            </a:r>
            <a:r>
              <a:rPr kumimoji="1" lang="ja-JP" altLang="en-US" sz="40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48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合格実績　</a:t>
            </a:r>
            <a:r>
              <a:rPr kumimoji="1" lang="en-US" altLang="ja-JP" sz="48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‼</a:t>
            </a:r>
            <a:endParaRPr kumimoji="1" lang="ja-JP" altLang="en-US" sz="4000" b="1" i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549362-B925-4647-B770-0954BF0254F1}"/>
              </a:ext>
            </a:extLst>
          </p:cNvPr>
          <p:cNvSpPr txBox="1"/>
          <p:nvPr/>
        </p:nvSpPr>
        <p:spPr>
          <a:xfrm rot="20433538">
            <a:off x="-267151" y="249681"/>
            <a:ext cx="1603889" cy="369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　㊗　合格❕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44F111-47AC-4D86-9DEB-B1A0AC4B2DC8}"/>
              </a:ext>
            </a:extLst>
          </p:cNvPr>
          <p:cNvSpPr txBox="1"/>
          <p:nvPr/>
        </p:nvSpPr>
        <p:spPr>
          <a:xfrm>
            <a:off x="127680" y="1236137"/>
            <a:ext cx="6551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i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今年もたくさんの先輩達が</a:t>
            </a:r>
            <a:r>
              <a:rPr kumimoji="1" lang="ja-JP" altLang="en-US" sz="3600" i="1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大活躍！</a:t>
            </a:r>
            <a:endParaRPr kumimoji="1" lang="ja-JP" altLang="en-US" sz="2000" i="1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DC823FB5-8E3D-4542-8952-EE797C99DA01}"/>
              </a:ext>
            </a:extLst>
          </p:cNvPr>
          <p:cNvGrpSpPr/>
          <p:nvPr/>
        </p:nvGrpSpPr>
        <p:grpSpPr>
          <a:xfrm>
            <a:off x="2459479" y="9353990"/>
            <a:ext cx="4547838" cy="455149"/>
            <a:chOff x="2459479" y="9430194"/>
            <a:chExt cx="4547838" cy="455149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A672AAB-E899-48AA-B8B8-22D5F0C2585D}"/>
                </a:ext>
              </a:extLst>
            </p:cNvPr>
            <p:cNvSpPr txBox="1"/>
            <p:nvPr/>
          </p:nvSpPr>
          <p:spPr>
            <a:xfrm>
              <a:off x="2892517" y="9430194"/>
              <a:ext cx="411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i="1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シーズ高校部　東進衛星予備校</a:t>
              </a:r>
            </a:p>
          </p:txBody>
        </p:sp>
        <p:pic>
          <p:nvPicPr>
            <p:cNvPr id="40" name="オブジェクト 1">
              <a:extLst>
                <a:ext uri="{FF2B5EF4-FFF2-40B4-BE49-F238E27FC236}">
                  <a16:creationId xmlns:a16="http://schemas.microsoft.com/office/drawing/2014/main" id="{5A0069A6-988F-4BA2-841C-48B29A616E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59479" y="9450014"/>
              <a:ext cx="343628" cy="435329"/>
            </a:xfrm>
            <a:prstGeom prst="rect">
              <a:avLst/>
            </a:prstGeom>
            <a:noFill/>
          </p:spPr>
        </p:pic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BDD84B2-93BE-4FBC-9D38-7A5F783FDA87}"/>
              </a:ext>
            </a:extLst>
          </p:cNvPr>
          <p:cNvSpPr txBox="1"/>
          <p:nvPr/>
        </p:nvSpPr>
        <p:spPr>
          <a:xfrm>
            <a:off x="-59333" y="3843282"/>
            <a:ext cx="72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🌸</a:t>
            </a:r>
            <a:r>
              <a:rPr kumimoji="1" lang="ja-JP" altLang="en-US" sz="60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大阪大学</a:t>
            </a:r>
            <a:r>
              <a:rPr kumimoji="1" lang="ja-JP" altLang="en-US" sz="30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基礎工学部</a:t>
            </a:r>
            <a:endParaRPr kumimoji="1" lang="en-US" altLang="ja-JP" sz="30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ADCE4F7-71FA-45BF-AF96-D78FF00CA43E}"/>
              </a:ext>
            </a:extLst>
          </p:cNvPr>
          <p:cNvSpPr txBox="1"/>
          <p:nvPr/>
        </p:nvSpPr>
        <p:spPr>
          <a:xfrm>
            <a:off x="-66076" y="6417427"/>
            <a:ext cx="3716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・医学部３名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EBE623D-29AF-4F38-A1D9-0B7C8AE5C815}"/>
              </a:ext>
            </a:extLst>
          </p:cNvPr>
          <p:cNvSpPr txBox="1"/>
          <p:nvPr/>
        </p:nvSpPr>
        <p:spPr>
          <a:xfrm>
            <a:off x="-16657" y="5320108"/>
            <a:ext cx="72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🌸 </a:t>
            </a:r>
            <a:r>
              <a:rPr kumimoji="1" lang="ja-JP" altLang="en-US" sz="54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九州大学</a:t>
            </a:r>
            <a:endParaRPr kumimoji="1" lang="en-US" altLang="ja-JP" sz="28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ADC94B9-F51E-456B-A4E3-E269AC0C1A33}"/>
              </a:ext>
            </a:extLst>
          </p:cNvPr>
          <p:cNvSpPr txBox="1"/>
          <p:nvPr/>
        </p:nvSpPr>
        <p:spPr>
          <a:xfrm>
            <a:off x="3441723" y="5115310"/>
            <a:ext cx="3016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r>
              <a:rPr kumimoji="1" lang="ja-JP" altLang="en-US" sz="3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</a:t>
            </a:r>
            <a:endParaRPr kumimoji="1" lang="en-US" altLang="ja-JP" sz="3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5BC64A-850E-4067-AC08-51DAACC13B18}"/>
              </a:ext>
            </a:extLst>
          </p:cNvPr>
          <p:cNvSpPr txBox="1"/>
          <p:nvPr/>
        </p:nvSpPr>
        <p:spPr>
          <a:xfrm>
            <a:off x="-340113" y="2805702"/>
            <a:ext cx="72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60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🌸</a:t>
            </a:r>
            <a:r>
              <a:rPr kumimoji="1" lang="ja-JP" altLang="en-US" sz="60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京都大学</a:t>
            </a:r>
            <a:r>
              <a:rPr kumimoji="1" lang="ja-JP" altLang="en-US" sz="9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kumimoji="1" lang="ja-JP" altLang="en-US" sz="30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総合人間学部</a:t>
            </a:r>
            <a:endParaRPr kumimoji="1" lang="en-US" altLang="ja-JP" sz="30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213B840-030A-43B0-AB79-F0601D5DB97C}"/>
              </a:ext>
            </a:extLst>
          </p:cNvPr>
          <p:cNvSpPr txBox="1"/>
          <p:nvPr/>
        </p:nvSpPr>
        <p:spPr>
          <a:xfrm>
            <a:off x="590791" y="1866448"/>
            <a:ext cx="5676418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国公立難関大学　</a:t>
            </a:r>
            <a:r>
              <a:rPr kumimoji="1" lang="ja-JP" altLang="en-US" sz="32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合格</a:t>
            </a:r>
            <a:endParaRPr kumimoji="1" lang="en-US" altLang="ja-JP" sz="4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16360A0-E74D-4797-999D-6C4EC4E921BB}"/>
              </a:ext>
            </a:extLst>
          </p:cNvPr>
          <p:cNvSpPr/>
          <p:nvPr/>
        </p:nvSpPr>
        <p:spPr>
          <a:xfrm>
            <a:off x="109430" y="5043612"/>
            <a:ext cx="6589139" cy="4020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25FAA93-768F-417E-AD84-04F0D407CDF8}"/>
              </a:ext>
            </a:extLst>
          </p:cNvPr>
          <p:cNvSpPr txBox="1"/>
          <p:nvPr/>
        </p:nvSpPr>
        <p:spPr>
          <a:xfrm>
            <a:off x="-90868" y="7949090"/>
            <a:ext cx="3828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・法学部１名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A8CF837-B1CA-46DE-B314-C38106B626C8}"/>
              </a:ext>
            </a:extLst>
          </p:cNvPr>
          <p:cNvSpPr txBox="1"/>
          <p:nvPr/>
        </p:nvSpPr>
        <p:spPr>
          <a:xfrm>
            <a:off x="2893885" y="7181408"/>
            <a:ext cx="3804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・経済学部１名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3447A5D-346C-44E8-844C-93D6CC1720A3}"/>
              </a:ext>
            </a:extLst>
          </p:cNvPr>
          <p:cNvSpPr txBox="1"/>
          <p:nvPr/>
        </p:nvSpPr>
        <p:spPr>
          <a:xfrm>
            <a:off x="2931485" y="6363996"/>
            <a:ext cx="3351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</a:t>
            </a:r>
            <a:r>
              <a:rPr kumimoji="1" lang="ja-JP" altLang="en-US" sz="40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工学部５名</a:t>
            </a:r>
            <a:endParaRPr kumimoji="1" lang="en-US" altLang="ja-JP" sz="20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B7A8985-3198-4012-8143-3448F15E820A}"/>
              </a:ext>
            </a:extLst>
          </p:cNvPr>
          <p:cNvSpPr txBox="1"/>
          <p:nvPr/>
        </p:nvSpPr>
        <p:spPr>
          <a:xfrm>
            <a:off x="-121020" y="7146076"/>
            <a:ext cx="3264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・農学部２名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D30A135-5CCB-442C-AA18-87E5AF703FAD}"/>
              </a:ext>
            </a:extLst>
          </p:cNvPr>
          <p:cNvSpPr txBox="1"/>
          <p:nvPr/>
        </p:nvSpPr>
        <p:spPr>
          <a:xfrm>
            <a:off x="2875339" y="7975919"/>
            <a:ext cx="3868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・共創学部１名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B609621-F900-4231-BE7C-E1F4C85D4309}"/>
              </a:ext>
            </a:extLst>
          </p:cNvPr>
          <p:cNvSpPr txBox="1"/>
          <p:nvPr/>
        </p:nvSpPr>
        <p:spPr>
          <a:xfrm>
            <a:off x="5601994" y="102390"/>
            <a:ext cx="1479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kumimoji="1" lang="ja-JP" altLang="en-US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日判明分</a:t>
            </a:r>
            <a:endParaRPr kumimoji="1" lang="en-US" altLang="ja-JP" sz="7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335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桜 イラスト　たて に対する画像結果">
            <a:extLst>
              <a:ext uri="{FF2B5EF4-FFF2-40B4-BE49-F238E27FC236}">
                <a16:creationId xmlns:a16="http://schemas.microsoft.com/office/drawing/2014/main" id="{22F7C1DE-B928-4E24-8DD4-6C1F900C5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4" y="781097"/>
            <a:ext cx="6803244" cy="904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F26CBB8-0717-428D-AC56-8CD618ABD144}"/>
              </a:ext>
            </a:extLst>
          </p:cNvPr>
          <p:cNvSpPr txBox="1"/>
          <p:nvPr/>
        </p:nvSpPr>
        <p:spPr>
          <a:xfrm>
            <a:off x="952500" y="1555079"/>
            <a:ext cx="5486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🌸 </a:t>
            </a:r>
            <a:r>
              <a:rPr kumimoji="1" lang="ja-JP" altLang="en-US" sz="28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九州大学 医学部　医学科</a:t>
            </a:r>
            <a:endParaRPr kumimoji="1" lang="en-US" altLang="ja-JP" sz="12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D644C5D-6685-4F2F-AB01-B9D4D7AF331E}"/>
              </a:ext>
            </a:extLst>
          </p:cNvPr>
          <p:cNvSpPr txBox="1"/>
          <p:nvPr/>
        </p:nvSpPr>
        <p:spPr>
          <a:xfrm>
            <a:off x="-16867" y="3741339"/>
            <a:ext cx="3535605" cy="55399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広島大学　経済学部</a:t>
            </a:r>
            <a:endParaRPr kumimoji="1" lang="en-US" altLang="ja-JP" sz="5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広島大学　理学部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千葉大学　医学部</a:t>
            </a:r>
            <a:r>
              <a:rPr kumimoji="1" lang="ja-JP" altLang="en-US" sz="1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1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熊本大学　医学部</a:t>
            </a:r>
            <a:r>
              <a:rPr kumimoji="1" lang="ja-JP" altLang="en-US" sz="5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熊本大学　工学部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熊本大学　理学部</a:t>
            </a:r>
            <a:r>
              <a:rPr kumimoji="1" lang="ja-JP" altLang="en-US" sz="1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熊本大学　法学部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熊本大学　文学部</a:t>
            </a:r>
            <a:endParaRPr kumimoji="1" lang="en-US" altLang="ja-JP" sz="11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熊本大学　経済学部</a:t>
            </a:r>
            <a:endParaRPr kumimoji="1" lang="en-US" altLang="ja-JP" sz="12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鹿児島大学　農学部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長崎大学　工学部　　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宮﨑大学　教育</a:t>
            </a:r>
            <a:r>
              <a:rPr kumimoji="1" lang="ja-JP" altLang="en-US" sz="1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学部</a:t>
            </a:r>
            <a:endParaRPr kumimoji="1" lang="en-US" altLang="ja-JP" sz="12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宮﨑大学　農学部</a:t>
            </a:r>
            <a:r>
              <a:rPr kumimoji="1" lang="ja-JP" altLang="en-US" sz="1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 </a:t>
            </a:r>
            <a:endParaRPr kumimoji="1" lang="en-US" altLang="ja-JP" sz="12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九州工業大学　工学部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九州工業大学　</a:t>
            </a:r>
            <a:r>
              <a:rPr kumimoji="1" lang="ja-JP" altLang="en-US" sz="1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情報工学部</a:t>
            </a:r>
            <a:endParaRPr kumimoji="1" lang="en-US" altLang="ja-JP" sz="12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49ED038-0952-437A-B2EB-956184458B8F}"/>
              </a:ext>
            </a:extLst>
          </p:cNvPr>
          <p:cNvSpPr txBox="1"/>
          <p:nvPr/>
        </p:nvSpPr>
        <p:spPr>
          <a:xfrm>
            <a:off x="2983079" y="3741341"/>
            <a:ext cx="4135416" cy="51706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 山口大学　工学部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山口大学　農学部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</a:t>
            </a:r>
            <a:endParaRPr kumimoji="1" lang="en-US" altLang="ja-JP" sz="6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山口大学　教育学部</a:t>
            </a:r>
            <a:endParaRPr kumimoji="1" lang="en-US" altLang="ja-JP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</a:t>
            </a:r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 山口大学　理学部 </a:t>
            </a:r>
            <a:endParaRPr kumimoji="1" lang="en-US" altLang="ja-JP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高知大学 理工学部　 　</a:t>
            </a:r>
            <a:endParaRPr kumimoji="1" lang="en-US" altLang="ja-JP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北九州市立大学 </a:t>
            </a:r>
            <a:r>
              <a:rPr kumimoji="1" lang="ja-JP" altLang="en-US" sz="12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国際環境工学部</a:t>
            </a:r>
            <a:endParaRPr kumimoji="1" lang="en-US" altLang="ja-JP" sz="28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北九州市立大学 </a:t>
            </a:r>
            <a:r>
              <a:rPr kumimoji="1" lang="ja-JP" altLang="en-US" sz="1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外国語学部</a:t>
            </a:r>
            <a:r>
              <a:rPr kumimoji="1" lang="ja-JP" altLang="en-US" sz="14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北九州市立大学　</a:t>
            </a:r>
            <a:r>
              <a:rPr kumimoji="1" lang="ja-JP" altLang="en-US" sz="1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文学部</a:t>
            </a:r>
            <a:endParaRPr kumimoji="1" lang="en-US" altLang="ja-JP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福岡教育大学　教育学部　　　</a:t>
            </a:r>
            <a:endParaRPr kumimoji="1" lang="en-US" altLang="ja-JP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福岡県立大学　看護学部</a:t>
            </a:r>
            <a:r>
              <a:rPr kumimoji="1" lang="ja-JP" altLang="en-US" sz="1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 </a:t>
            </a:r>
            <a:endParaRPr kumimoji="1" lang="en-US" altLang="ja-JP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</a:t>
            </a:r>
            <a:r>
              <a:rPr kumimoji="1" lang="ja-JP" altLang="en-US" sz="12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山陽小野田市立山口東京理科大学 薬学部</a:t>
            </a:r>
            <a:endParaRPr kumimoji="1" lang="en-US" altLang="ja-JP" sz="12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endParaRPr kumimoji="1" lang="en-US" altLang="ja-JP" sz="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 名桜大学　</a:t>
            </a:r>
            <a:r>
              <a:rPr kumimoji="1" lang="ja-JP" altLang="en-US" sz="1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人間健康学部　　　</a:t>
            </a:r>
            <a:endParaRPr kumimoji="1" lang="en-US" altLang="ja-JP" sz="1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福岡女子大学 </a:t>
            </a:r>
            <a:r>
              <a:rPr kumimoji="1" lang="ja-JP" altLang="en-US" sz="1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国際文理学部</a:t>
            </a:r>
            <a:r>
              <a:rPr kumimoji="1" lang="en-US" altLang="ja-JP" sz="1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</a:t>
            </a:r>
            <a:endParaRPr kumimoji="1" lang="en-US" altLang="ja-JP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600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600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🌸 東京都立大学　健康科学部　</a:t>
            </a:r>
            <a:endParaRPr kumimoji="1" lang="en-US" altLang="ja-JP" b="1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1708BD-B278-42E9-BA5F-D78CBC58A0BE}"/>
              </a:ext>
            </a:extLst>
          </p:cNvPr>
          <p:cNvSpPr txBox="1"/>
          <p:nvPr/>
        </p:nvSpPr>
        <p:spPr>
          <a:xfrm>
            <a:off x="-16867" y="-49899"/>
            <a:ext cx="6874867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2022</a:t>
            </a:r>
            <a:r>
              <a:rPr kumimoji="1" lang="ja-JP" altLang="en-US" sz="44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</a:t>
            </a:r>
            <a:r>
              <a:rPr kumimoji="1" lang="ja-JP" altLang="en-US" sz="36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44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国公立大学合格</a:t>
            </a:r>
            <a:endParaRPr kumimoji="1" lang="ja-JP" altLang="en-US" sz="3600" b="1" i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B13CEB-F796-49A8-860C-F07D8D225464}"/>
              </a:ext>
            </a:extLst>
          </p:cNvPr>
          <p:cNvSpPr txBox="1"/>
          <p:nvPr/>
        </p:nvSpPr>
        <p:spPr>
          <a:xfrm>
            <a:off x="133997" y="878993"/>
            <a:ext cx="6586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国公立大学 </a:t>
            </a:r>
            <a:r>
              <a:rPr kumimoji="1" lang="ja-JP" altLang="en-US" sz="20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ja-JP" altLang="en-US" sz="3200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医学部・医学科　</a:t>
            </a:r>
            <a:r>
              <a:rPr kumimoji="1" lang="en-US" altLang="ja-JP" sz="3200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1" lang="ja-JP" altLang="en-US" sz="3200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</a:t>
            </a:r>
            <a:r>
              <a:rPr kumimoji="1" lang="ja-JP" altLang="en-US" sz="20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合格</a:t>
            </a:r>
            <a:r>
              <a:rPr kumimoji="1" lang="ja-JP" altLang="en-US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ja-JP" altLang="en-US" sz="1400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93DD810-9610-4627-AE30-D5E3FE03C191}"/>
              </a:ext>
            </a:extLst>
          </p:cNvPr>
          <p:cNvSpPr/>
          <p:nvPr/>
        </p:nvSpPr>
        <p:spPr>
          <a:xfrm>
            <a:off x="118348" y="3377006"/>
            <a:ext cx="6621304" cy="6432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CC489EE-0F90-40F7-95B6-FB0FB5488BC1}"/>
              </a:ext>
            </a:extLst>
          </p:cNvPr>
          <p:cNvSpPr txBox="1"/>
          <p:nvPr/>
        </p:nvSpPr>
        <p:spPr>
          <a:xfrm>
            <a:off x="1112429" y="3212149"/>
            <a:ext cx="468473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～　国立公立大学合格大学　～　</a:t>
            </a:r>
            <a:r>
              <a:rPr kumimoji="1" lang="ja-JP" altLang="en-US" sz="16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ja-JP" altLang="en-US" sz="1600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A41419D-D363-4B83-A146-CE8597D44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9969" y="9101291"/>
            <a:ext cx="3424408" cy="408542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F5F158F-55EC-4586-A02C-6F4B961F11AB}"/>
              </a:ext>
            </a:extLst>
          </p:cNvPr>
          <p:cNvSpPr txBox="1"/>
          <p:nvPr/>
        </p:nvSpPr>
        <p:spPr>
          <a:xfrm>
            <a:off x="916760" y="2051670"/>
            <a:ext cx="5486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🌸 </a:t>
            </a:r>
            <a:r>
              <a:rPr kumimoji="1" lang="ja-JP" altLang="en-US" sz="28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山口大学 医学部　医学科</a:t>
            </a:r>
            <a:endParaRPr kumimoji="1" lang="en-US" altLang="ja-JP" sz="12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B81584D-3058-4570-953D-02C6E5BCF31E}"/>
              </a:ext>
            </a:extLst>
          </p:cNvPr>
          <p:cNvSpPr txBox="1"/>
          <p:nvPr/>
        </p:nvSpPr>
        <p:spPr>
          <a:xfrm>
            <a:off x="916760" y="2546341"/>
            <a:ext cx="5486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🌸 </a:t>
            </a:r>
            <a:r>
              <a:rPr kumimoji="1" lang="ja-JP" altLang="en-US" sz="28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佐賀大学 医学部　医学科</a:t>
            </a:r>
            <a:endParaRPr kumimoji="1" lang="en-US" altLang="ja-JP" sz="12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D205948-C9D8-45AD-BF36-5FDD9904147E}"/>
              </a:ext>
            </a:extLst>
          </p:cNvPr>
          <p:cNvSpPr txBox="1"/>
          <p:nvPr/>
        </p:nvSpPr>
        <p:spPr>
          <a:xfrm>
            <a:off x="5393623" y="9437104"/>
            <a:ext cx="1479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kumimoji="1" lang="ja-JP" altLang="en-US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日判明分</a:t>
            </a:r>
            <a:endParaRPr kumimoji="1" lang="en-US" altLang="ja-JP" sz="7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187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>
            <a:extLst>
              <a:ext uri="{FF2B5EF4-FFF2-40B4-BE49-F238E27FC236}">
                <a16:creationId xmlns:a16="http://schemas.microsoft.com/office/drawing/2014/main" id="{F9DBE19D-E251-480A-8AF2-BDFAF93BD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1147" y="6351919"/>
            <a:ext cx="1936212" cy="198393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3F080ED-505D-41BA-A64F-40C8DF48F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101" y="3379482"/>
            <a:ext cx="2406452" cy="2465765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AB074F9-9036-4A60-A60D-F034650AE7FA}"/>
              </a:ext>
            </a:extLst>
          </p:cNvPr>
          <p:cNvSpPr txBox="1"/>
          <p:nvPr/>
        </p:nvSpPr>
        <p:spPr>
          <a:xfrm>
            <a:off x="14249" y="4088706"/>
            <a:ext cx="66213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🌸明治大学　　法学部</a:t>
            </a:r>
            <a:endParaRPr kumimoji="1" lang="en-US" altLang="ja-JP" sz="2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🌸中央大学　　経済学部 </a:t>
            </a:r>
            <a:endParaRPr kumimoji="1" lang="en-US" altLang="ja-JP" sz="2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🌸中央大学　　商学部</a:t>
            </a:r>
            <a:endParaRPr kumimoji="1" lang="en-US" altLang="ja-JP" sz="2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🌸法政大学　　経済学部</a:t>
            </a:r>
            <a:endParaRPr kumimoji="1" lang="en-US" altLang="ja-JP" sz="2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🌸法政大学　　国際経済学部</a:t>
            </a:r>
            <a:endParaRPr kumimoji="1" lang="en-US" altLang="ja-JP" sz="2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🌸同志社大学　法学部</a:t>
            </a:r>
            <a:endParaRPr kumimoji="1" lang="en-US" altLang="ja-JP" sz="2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🌸関西学院大学　生命環境学部</a:t>
            </a:r>
            <a:endParaRPr kumimoji="1" lang="en-US" altLang="ja-JP" sz="2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🌸関西学院大学　システム理工学部</a:t>
            </a:r>
            <a:endParaRPr kumimoji="1" lang="en-US" altLang="ja-JP" sz="2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🌸関西大学　　総合情報学部　</a:t>
            </a:r>
            <a:endParaRPr kumimoji="1" lang="en-US" altLang="ja-JP" sz="2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🌸立命館大学　食品マネジメント学部</a:t>
            </a:r>
            <a:endParaRPr kumimoji="1" lang="en-US" altLang="ja-JP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🌸立命館大学　生命科学部</a:t>
            </a:r>
            <a:endParaRPr kumimoji="1" lang="en-US" altLang="ja-JP" sz="2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🌸立命館大学　理工学部 </a:t>
            </a:r>
            <a:endParaRPr kumimoji="1" lang="en-US" altLang="ja-JP" sz="24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🌸立命館大学　法学部</a:t>
            </a:r>
            <a:endParaRPr kumimoji="1" lang="ja-JP" altLang="en-US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1708BD-B278-42E9-BA5F-D78CBC58A0BE}"/>
              </a:ext>
            </a:extLst>
          </p:cNvPr>
          <p:cNvSpPr txBox="1"/>
          <p:nvPr/>
        </p:nvSpPr>
        <p:spPr>
          <a:xfrm>
            <a:off x="-16867" y="-49899"/>
            <a:ext cx="6874867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2022</a:t>
            </a:r>
            <a:r>
              <a:rPr kumimoji="1" lang="ja-JP" altLang="en-US" sz="44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</a:t>
            </a:r>
            <a:r>
              <a:rPr kumimoji="1" lang="ja-JP" altLang="en-US" sz="36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44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私立大学合格</a:t>
            </a:r>
            <a:endParaRPr kumimoji="1" lang="ja-JP" altLang="en-US" sz="3600" b="1" i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9527F9F-4901-4F90-952D-736226603830}"/>
              </a:ext>
            </a:extLst>
          </p:cNvPr>
          <p:cNvSpPr txBox="1"/>
          <p:nvPr/>
        </p:nvSpPr>
        <p:spPr>
          <a:xfrm>
            <a:off x="-38505" y="1452220"/>
            <a:ext cx="685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🌸早稲田大学　　人間科学部合学部　</a:t>
            </a:r>
            <a:endParaRPr kumimoji="1" lang="en-US" altLang="ja-JP" sz="32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2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🌸早稲田大学　　スポーツ科学部　</a:t>
            </a:r>
            <a:endParaRPr kumimoji="1" lang="en-US" altLang="ja-JP" sz="32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2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🌸慶應義塾大学　環境情報学部　</a:t>
            </a:r>
            <a:endParaRPr kumimoji="1" lang="en-US" altLang="ja-JP" sz="32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32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🌸上智大学　　　国際教養学部</a:t>
            </a:r>
            <a:endParaRPr kumimoji="1" lang="ja-JP" altLang="en-US" sz="2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B40D5FC-372A-418C-9399-271B86CD615C}"/>
              </a:ext>
            </a:extLst>
          </p:cNvPr>
          <p:cNvSpPr txBox="1"/>
          <p:nvPr/>
        </p:nvSpPr>
        <p:spPr>
          <a:xfrm>
            <a:off x="-95655" y="781079"/>
            <a:ext cx="5582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全国屈指</a:t>
            </a:r>
            <a:r>
              <a:rPr kumimoji="1" lang="ja-JP" altLang="en-US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kumimoji="1" lang="ja-JP" altLang="en-US" sz="4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最難関</a:t>
            </a:r>
            <a:r>
              <a:rPr kumimoji="1" lang="ja-JP" altLang="en-US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私立大学　</a:t>
            </a:r>
            <a:endParaRPr kumimoji="1" lang="ja-JP" altLang="en-US" sz="2400" i="1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91D9678-4865-4100-A86F-EADE66CDE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591" y="9386114"/>
            <a:ext cx="2935015" cy="477614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4D17FCF-6EF9-43E9-AE03-9F4FF5F26B65}"/>
              </a:ext>
            </a:extLst>
          </p:cNvPr>
          <p:cNvSpPr txBox="1"/>
          <p:nvPr/>
        </p:nvSpPr>
        <p:spPr>
          <a:xfrm>
            <a:off x="1" y="3524124"/>
            <a:ext cx="457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関東・関西圏 </a:t>
            </a:r>
            <a:r>
              <a:rPr kumimoji="1" lang="ja-JP" altLang="en-US" sz="36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難関</a:t>
            </a:r>
            <a:r>
              <a:rPr kumimoji="1" lang="ja-JP" altLang="en-US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私立大学　</a:t>
            </a:r>
            <a:endParaRPr kumimoji="1" lang="ja-JP" altLang="en-US" i="1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638D46-4EAF-4B7A-9DCE-5B2DDE4F7F64}"/>
              </a:ext>
            </a:extLst>
          </p:cNvPr>
          <p:cNvSpPr/>
          <p:nvPr/>
        </p:nvSpPr>
        <p:spPr>
          <a:xfrm>
            <a:off x="33704" y="810535"/>
            <a:ext cx="6784858" cy="2719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8D6138A-9DE2-49DE-AD16-0673A09123B2}"/>
              </a:ext>
            </a:extLst>
          </p:cNvPr>
          <p:cNvSpPr/>
          <p:nvPr/>
        </p:nvSpPr>
        <p:spPr>
          <a:xfrm>
            <a:off x="28137" y="3555745"/>
            <a:ext cx="6784858" cy="6226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C90B0E1-5694-4016-B13F-F20BA68A2EAB}"/>
              </a:ext>
            </a:extLst>
          </p:cNvPr>
          <p:cNvSpPr txBox="1"/>
          <p:nvPr/>
        </p:nvSpPr>
        <p:spPr>
          <a:xfrm>
            <a:off x="4781550" y="8795861"/>
            <a:ext cx="1920241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　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㊗合格❕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33AAC81-6113-41C1-96BD-5367F93480EE}"/>
              </a:ext>
            </a:extLst>
          </p:cNvPr>
          <p:cNvSpPr txBox="1"/>
          <p:nvPr/>
        </p:nvSpPr>
        <p:spPr>
          <a:xfrm>
            <a:off x="5617151" y="8513384"/>
            <a:ext cx="1202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kumimoji="1" lang="ja-JP" altLang="en-US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日判明分</a:t>
            </a:r>
            <a:endParaRPr kumimoji="1" lang="en-US" altLang="ja-JP" sz="7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41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553C4F15-DFBE-4C64-87B8-9FD992982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419" y="1828057"/>
            <a:ext cx="2560916" cy="156979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5CBB4E1-5939-4410-826F-C42B6B2DA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9" y="5187276"/>
            <a:ext cx="6758270" cy="4463656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1D5E0CB-CFA8-4BF6-BAB7-30B852A2DDEB}"/>
              </a:ext>
            </a:extLst>
          </p:cNvPr>
          <p:cNvSpPr txBox="1"/>
          <p:nvPr/>
        </p:nvSpPr>
        <p:spPr>
          <a:xfrm>
            <a:off x="4938336" y="831211"/>
            <a:ext cx="1595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名　合格　</a:t>
            </a:r>
            <a:endParaRPr kumimoji="1" lang="ja-JP" altLang="en-US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1708BD-B278-42E9-BA5F-D78CBC58A0BE}"/>
              </a:ext>
            </a:extLst>
          </p:cNvPr>
          <p:cNvSpPr txBox="1"/>
          <p:nvPr/>
        </p:nvSpPr>
        <p:spPr>
          <a:xfrm>
            <a:off x="-16867" y="-49899"/>
            <a:ext cx="6874867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2022</a:t>
            </a:r>
            <a:r>
              <a:rPr kumimoji="1" lang="ja-JP" altLang="en-US" sz="44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</a:t>
            </a:r>
            <a:r>
              <a:rPr kumimoji="1" lang="ja-JP" altLang="en-US" sz="36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4400" b="1" i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私立大学合格</a:t>
            </a:r>
            <a:endParaRPr kumimoji="1" lang="ja-JP" altLang="en-US" sz="3600" b="1" i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91D9678-4865-4100-A86F-EADE66CDEB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6284" y="9459300"/>
            <a:ext cx="3492555" cy="477614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D7A9A5-8B17-4069-807E-0E4A78690C34}"/>
              </a:ext>
            </a:extLst>
          </p:cNvPr>
          <p:cNvSpPr txBox="1"/>
          <p:nvPr/>
        </p:nvSpPr>
        <p:spPr>
          <a:xfrm>
            <a:off x="38632" y="2951424"/>
            <a:ext cx="6874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🌸西南学院大学</a:t>
            </a:r>
            <a:endParaRPr kumimoji="1" lang="en-US" altLang="ja-JP" sz="24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法学部／経済学部／人間科学部／商学部　　</a:t>
            </a:r>
            <a:endParaRPr kumimoji="1" lang="en-US" altLang="ja-JP" sz="16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🌸福岡大学　</a:t>
            </a:r>
            <a:endParaRPr kumimoji="1" lang="en-US" altLang="ja-JP" sz="24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薬学部／工学部／経済学部／法学部</a:t>
            </a:r>
            <a:endParaRPr kumimoji="1" lang="en-US" altLang="ja-JP" sz="24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人文学部／商学部／理学部／</a:t>
            </a:r>
            <a:r>
              <a:rPr kumimoji="1" lang="ja-JP" altLang="en-US" sz="2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スポーツ科学部</a:t>
            </a:r>
            <a:endParaRPr kumimoji="1" lang="en-US" altLang="ja-JP" sz="24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8D6138A-9DE2-49DE-AD16-0673A09123B2}"/>
              </a:ext>
            </a:extLst>
          </p:cNvPr>
          <p:cNvSpPr/>
          <p:nvPr/>
        </p:nvSpPr>
        <p:spPr>
          <a:xfrm>
            <a:off x="-8613" y="5169717"/>
            <a:ext cx="6784858" cy="46356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D2B2550-962B-4B8C-9345-4BBEC393A457}"/>
              </a:ext>
            </a:extLst>
          </p:cNvPr>
          <p:cNvSpPr txBox="1"/>
          <p:nvPr/>
        </p:nvSpPr>
        <p:spPr>
          <a:xfrm>
            <a:off x="75603" y="2203889"/>
            <a:ext cx="3326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i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九州</a:t>
            </a:r>
            <a:r>
              <a:rPr kumimoji="1" lang="ja-JP" altLang="en-US" sz="3600" i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難関</a:t>
            </a:r>
            <a:r>
              <a:rPr kumimoji="1" lang="ja-JP" altLang="en-US" sz="2800" i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私立大学　</a:t>
            </a:r>
            <a:endParaRPr kumimoji="1" lang="ja-JP" altLang="en-US" i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8D720A8-E302-4C28-91D1-B2F6C496668A}"/>
              </a:ext>
            </a:extLst>
          </p:cNvPr>
          <p:cNvSpPr/>
          <p:nvPr/>
        </p:nvSpPr>
        <p:spPr>
          <a:xfrm>
            <a:off x="14777" y="2186524"/>
            <a:ext cx="6767620" cy="2805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E587124-ABEF-4D48-8438-FA1F98DC7A5D}"/>
              </a:ext>
            </a:extLst>
          </p:cNvPr>
          <p:cNvSpPr txBox="1"/>
          <p:nvPr/>
        </p:nvSpPr>
        <p:spPr>
          <a:xfrm>
            <a:off x="67591" y="1527647"/>
            <a:ext cx="666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🌸産業医科大学　医学部　医学科（</a:t>
            </a:r>
            <a:r>
              <a:rPr kumimoji="1" lang="en-US" altLang="ja-JP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24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次試験）</a:t>
            </a:r>
            <a:endParaRPr kumimoji="1" lang="en-US" altLang="ja-JP" sz="24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3B08422-3416-4F59-B8FC-1E1A313A3D46}"/>
              </a:ext>
            </a:extLst>
          </p:cNvPr>
          <p:cNvSpPr txBox="1"/>
          <p:nvPr/>
        </p:nvSpPr>
        <p:spPr>
          <a:xfrm>
            <a:off x="38632" y="936511"/>
            <a:ext cx="4786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i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私立大学</a:t>
            </a:r>
            <a:r>
              <a:rPr kumimoji="1" lang="ja-JP" altLang="en-US" sz="3600" i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医学部・医学科</a:t>
            </a:r>
            <a:endParaRPr kumimoji="1" lang="ja-JP" altLang="en-US" i="1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5E8E05C-7D39-4527-A255-5E71E0FB81F3}"/>
              </a:ext>
            </a:extLst>
          </p:cNvPr>
          <p:cNvSpPr/>
          <p:nvPr/>
        </p:nvSpPr>
        <p:spPr>
          <a:xfrm>
            <a:off x="10034" y="906600"/>
            <a:ext cx="6784858" cy="11410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EEB1584-CD39-470A-9644-F56CA7FA170C}"/>
              </a:ext>
            </a:extLst>
          </p:cNvPr>
          <p:cNvSpPr txBox="1"/>
          <p:nvPr/>
        </p:nvSpPr>
        <p:spPr>
          <a:xfrm>
            <a:off x="-51458" y="6163167"/>
            <a:ext cx="6858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🌸福岡工業大学　</a:t>
            </a:r>
            <a:r>
              <a:rPr kumimoji="1" lang="ja-JP" altLang="en-US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社会環境学部 ／ 工学部 ／ 情報工学部</a:t>
            </a:r>
            <a:endParaRPr kumimoji="1" lang="en-US" altLang="ja-JP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8D99791-D90C-420F-9646-C98BE83CF57F}"/>
              </a:ext>
            </a:extLst>
          </p:cNvPr>
          <p:cNvSpPr txBox="1"/>
          <p:nvPr/>
        </p:nvSpPr>
        <p:spPr>
          <a:xfrm>
            <a:off x="-49595" y="7593388"/>
            <a:ext cx="6858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🌸崇城大学　　　薬学部 ／ 工学部</a:t>
            </a:r>
            <a:endParaRPr kumimoji="1" lang="en-US" altLang="ja-JP" sz="1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9B2AC77-F729-4B08-9664-B5DE6A7459FB}"/>
              </a:ext>
            </a:extLst>
          </p:cNvPr>
          <p:cNvSpPr txBox="1"/>
          <p:nvPr/>
        </p:nvSpPr>
        <p:spPr>
          <a:xfrm>
            <a:off x="-37089" y="8532434"/>
            <a:ext cx="6858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🌸立命館アジア太平洋大学 国際経営</a:t>
            </a:r>
            <a:r>
              <a:rPr kumimoji="1" lang="ja-JP" altLang="en-US" sz="18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学部</a:t>
            </a:r>
            <a:endParaRPr kumimoji="1" lang="en-US" altLang="ja-JP" sz="1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3898C5C-3D7B-42E2-AF7B-D44C90A0E8B3}"/>
              </a:ext>
            </a:extLst>
          </p:cNvPr>
          <p:cNvSpPr txBox="1"/>
          <p:nvPr/>
        </p:nvSpPr>
        <p:spPr>
          <a:xfrm>
            <a:off x="-58823" y="6632539"/>
            <a:ext cx="6858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🌸中村学園大学  流通科学部 ／ 栄養科学部</a:t>
            </a:r>
            <a:endParaRPr kumimoji="1" lang="en-US" altLang="ja-JP" sz="1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AB56EA7-07BB-4873-A2F7-9189BC480B51}"/>
              </a:ext>
            </a:extLst>
          </p:cNvPr>
          <p:cNvSpPr txBox="1"/>
          <p:nvPr/>
        </p:nvSpPr>
        <p:spPr>
          <a:xfrm>
            <a:off x="-51458" y="7105026"/>
            <a:ext cx="6858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🌸岡山理科大学  理学部 ／ 獣医学部</a:t>
            </a:r>
            <a:endParaRPr kumimoji="1" lang="en-US" altLang="ja-JP" sz="1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987B9C3-CBCC-429C-8F69-C67F8B47984A}"/>
              </a:ext>
            </a:extLst>
          </p:cNvPr>
          <p:cNvSpPr txBox="1"/>
          <p:nvPr/>
        </p:nvSpPr>
        <p:spPr>
          <a:xfrm>
            <a:off x="-28876" y="5685202"/>
            <a:ext cx="6858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🌸近畿大学　　  産業理工学部 ／ 工学部 ／ 経営学部</a:t>
            </a:r>
            <a:endParaRPr kumimoji="1" lang="en-US" altLang="ja-JP" sz="1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4A8E1BA-E476-464A-8E61-CC0A3C6E31A7}"/>
              </a:ext>
            </a:extLst>
          </p:cNvPr>
          <p:cNvSpPr txBox="1"/>
          <p:nvPr/>
        </p:nvSpPr>
        <p:spPr>
          <a:xfrm>
            <a:off x="-50484" y="8063617"/>
            <a:ext cx="6858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🌸産業医科大学　産業保健学部</a:t>
            </a:r>
            <a:endParaRPr kumimoji="1" lang="en-US" altLang="ja-JP" sz="1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FA2487F-DD8C-41D9-BC1D-5B08B755918B}"/>
              </a:ext>
            </a:extLst>
          </p:cNvPr>
          <p:cNvSpPr txBox="1"/>
          <p:nvPr/>
        </p:nvSpPr>
        <p:spPr>
          <a:xfrm>
            <a:off x="-23454" y="9412323"/>
            <a:ext cx="32968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🌸東海大学 工学部</a:t>
            </a:r>
            <a:endParaRPr kumimoji="1" lang="en-US" altLang="ja-JP" sz="1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993D5F1-E785-40CD-B355-607AE13A1F93}"/>
              </a:ext>
            </a:extLst>
          </p:cNvPr>
          <p:cNvSpPr txBox="1"/>
          <p:nvPr/>
        </p:nvSpPr>
        <p:spPr>
          <a:xfrm>
            <a:off x="-39368" y="8990999"/>
            <a:ext cx="33638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i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🌸日本大学 生産工学部</a:t>
            </a:r>
            <a:endParaRPr kumimoji="1" lang="en-US" altLang="ja-JP" sz="1800" i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E3E7957-A5B9-45FB-85C5-FDA53BA22460}"/>
              </a:ext>
            </a:extLst>
          </p:cNvPr>
          <p:cNvSpPr txBox="1"/>
          <p:nvPr/>
        </p:nvSpPr>
        <p:spPr>
          <a:xfrm>
            <a:off x="-90367" y="5157035"/>
            <a:ext cx="248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i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私立合格大学　</a:t>
            </a:r>
            <a:endParaRPr kumimoji="1" lang="ja-JP" altLang="en-US" sz="1600" i="1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7C5094C-6E2B-45D9-9020-F4F7AB0BE365}"/>
              </a:ext>
            </a:extLst>
          </p:cNvPr>
          <p:cNvSpPr txBox="1"/>
          <p:nvPr/>
        </p:nvSpPr>
        <p:spPr>
          <a:xfrm>
            <a:off x="5599760" y="9252609"/>
            <a:ext cx="1479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kumimoji="1" lang="ja-JP" altLang="en-US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kumimoji="1" lang="ja-JP" altLang="en-US" sz="1200" b="1" i="1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日判明分</a:t>
            </a:r>
            <a:endParaRPr kumimoji="1" lang="en-US" altLang="ja-JP" sz="700" b="1" i="1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2137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2583</TotalTime>
  <Words>602</Words>
  <Application>Microsoft Office PowerPoint</Application>
  <PresentationFormat>A4 210 x 297 mm</PresentationFormat>
  <Paragraphs>122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HGPｺﾞｼｯｸE</vt:lpstr>
      <vt:lpstr>HGP創英角ｺﾞｼｯｸUB</vt:lpstr>
      <vt:lpstr>UD デジタル 教科書体 N-B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SEC_Staff</dc:creator>
  <cp:lastModifiedBy>shinjo</cp:lastModifiedBy>
  <cp:revision>203</cp:revision>
  <cp:lastPrinted>2021-04-03T10:29:56Z</cp:lastPrinted>
  <dcterms:created xsi:type="dcterms:W3CDTF">2020-12-10T03:18:08Z</dcterms:created>
  <dcterms:modified xsi:type="dcterms:W3CDTF">2022-03-10T09:37:16Z</dcterms:modified>
</cp:coreProperties>
</file>